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50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billykoech137/spacex_falcon9_project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ykoech137/spacex_falcon9_project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Billy Koech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</a:t>
            </a:r>
            <a:r>
              <a:rPr lang="en-US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March 2033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3138" y="1647394"/>
            <a:ext cx="10432473" cy="4171515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were performed: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total launches on each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site. </a:t>
            </a:r>
            <a:endParaRPr lang="en-US" sz="2200" dirty="0" smtClean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number of occurrence of each orbit</a:t>
            </a:r>
          </a:p>
          <a:p>
            <a:pPr lvl="1"/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the number of occurrence of mission outcome per orbit type</a:t>
            </a:r>
            <a:endParaRPr lang="en-US" sz="2200" dirty="0" smtClean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landing outcome label from the outcome column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endParaRPr lang="en-US" sz="2200" dirty="0"/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github.com/billykoech137/spacex_falcon9_project/blob/main/labs-jupyter-spacex-Data%20wrangling.ipynb</a:t>
            </a:r>
            <a:endParaRPr lang="en-US" sz="2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4070" y="1503507"/>
            <a:ext cx="1032748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charts were plotted.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plots:  Used to show relationship between continuous variables.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 plots: Used to show relationship between categorical and continuous variables.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Chats: Used to show representation of categorical variables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graphs : Used to show trend line.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hlinkClick r:id="rId3"/>
              </a:rPr>
              <a:t>https://github.com/billykoech137/spacex_falcon9_project/blob/main/labs-jupyter-spacex-Data%20wrangling.ipynb</a:t>
            </a:r>
            <a:endParaRPr lang="en-US" sz="2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492" y="1389785"/>
            <a:ext cx="11293835" cy="49174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following SQL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were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</a:t>
            </a:r>
            <a:r>
              <a:rPr lang="en-US" sz="1200" dirty="0">
                <a:latin typeface="Abadi" panose="020B0604020104020204"/>
              </a:rPr>
              <a:t>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</a:t>
            </a:r>
            <a:r>
              <a:rPr lang="en-US" sz="1200" dirty="0">
                <a:latin typeface="Abadi" panose="020B0604020104020204"/>
              </a:rPr>
              <a:t>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</a:t>
            </a:r>
            <a:r>
              <a:rPr lang="en-US" sz="1200" dirty="0">
                <a:latin typeface="Abadi" panose="020B0604020104020204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</a:t>
            </a:r>
            <a:r>
              <a:rPr lang="en-US" sz="1200" dirty="0">
                <a:latin typeface="Abadi" panose="020B0604020104020204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a list of the dates </a:t>
            </a:r>
            <a:r>
              <a:rPr lang="en-US" sz="1200" dirty="0">
                <a:latin typeface="Abadi" panose="020B0604020104020204"/>
              </a:rPr>
              <a:t>when the first </a:t>
            </a:r>
            <a:r>
              <a:rPr lang="en-US" sz="1200" dirty="0" smtClean="0">
                <a:latin typeface="Abadi" panose="020B0604020104020204"/>
              </a:rPr>
              <a:t>successful </a:t>
            </a:r>
            <a:r>
              <a:rPr lang="en-US" sz="1200" dirty="0">
                <a:latin typeface="Abadi" panose="020B0604020104020204"/>
              </a:rPr>
              <a:t>landing outcome in ground pad was </a:t>
            </a:r>
            <a:r>
              <a:rPr lang="en-US" sz="1200" dirty="0" smtClean="0">
                <a:latin typeface="Abadi" panose="020B0604020104020204"/>
              </a:rPr>
              <a:t>achieved.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a list of the </a:t>
            </a:r>
            <a:r>
              <a:rPr lang="en-US" sz="1200" dirty="0">
                <a:latin typeface="Abadi" panose="020B0604020104020204"/>
              </a:rPr>
              <a:t>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a list of the </a:t>
            </a:r>
            <a:r>
              <a:rPr lang="en-US" sz="1200" dirty="0">
                <a:latin typeface="Abadi" panose="020B0604020104020204"/>
              </a:rPr>
              <a:t>total number of successful and failure mission </a:t>
            </a:r>
            <a:r>
              <a:rPr lang="en-US" sz="1200" dirty="0" smtClean="0">
                <a:latin typeface="Abadi" panose="020B0604020104020204"/>
              </a:rPr>
              <a:t>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a list </a:t>
            </a:r>
            <a:r>
              <a:rPr lang="en-US" sz="1200" dirty="0">
                <a:latin typeface="Abadi" panose="020B0604020104020204"/>
              </a:rPr>
              <a:t>the names of the </a:t>
            </a:r>
            <a:r>
              <a:rPr lang="en-US" sz="1200" dirty="0" smtClean="0">
                <a:latin typeface="Abadi" panose="020B0604020104020204"/>
              </a:rPr>
              <a:t>booster versions </a:t>
            </a:r>
            <a:r>
              <a:rPr lang="en-US" sz="1200" dirty="0">
                <a:latin typeface="Abadi" panose="020B0604020104020204"/>
              </a:rPr>
              <a:t>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Displayed a list of the </a:t>
            </a:r>
            <a:r>
              <a:rPr lang="en-US" sz="1200" dirty="0">
                <a:latin typeface="Abadi" panose="020B0604020104020204"/>
              </a:rPr>
              <a:t>records which will display the month names, failure </a:t>
            </a:r>
            <a:r>
              <a:rPr lang="en-US" sz="1200" dirty="0" smtClean="0">
                <a:latin typeface="Abadi" panose="020B0604020104020204"/>
              </a:rPr>
              <a:t>landing outcomes </a:t>
            </a:r>
            <a:r>
              <a:rPr lang="en-US" sz="1200" dirty="0">
                <a:latin typeface="Abadi" panose="020B0604020104020204"/>
              </a:rPr>
              <a:t>in drone ship ,booster versions, </a:t>
            </a:r>
            <a:r>
              <a:rPr lang="en-US" sz="1200" dirty="0" smtClean="0">
                <a:latin typeface="Abadi" panose="020B0604020104020204"/>
              </a:rPr>
              <a:t>launch site </a:t>
            </a:r>
            <a:r>
              <a:rPr lang="en-US" sz="1200" dirty="0">
                <a:latin typeface="Abadi" panose="020B0604020104020204"/>
              </a:rPr>
              <a:t>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 smtClean="0">
                <a:latin typeface="Abadi" panose="020B0604020104020204"/>
              </a:rPr>
              <a:t>Ranked </a:t>
            </a:r>
            <a:r>
              <a:rPr lang="en-US" sz="1200" dirty="0">
                <a:latin typeface="Abadi" panose="020B0604020104020204"/>
              </a:rPr>
              <a:t>the count of successful </a:t>
            </a:r>
            <a:r>
              <a:rPr lang="en-US" sz="1200" dirty="0" smtClean="0">
                <a:latin typeface="Abadi" panose="020B0604020104020204"/>
              </a:rPr>
              <a:t>landing outcomes </a:t>
            </a:r>
            <a:r>
              <a:rPr lang="en-US" sz="1200" dirty="0">
                <a:latin typeface="Abadi" panose="020B0604020104020204"/>
              </a:rPr>
              <a:t>between the date 04-06-2010 and 20-03-2017 in descending order.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/>
                <a:hlinkClick r:id="rId3"/>
              </a:rPr>
              <a:t>https://github.com/billykoech137/spacex_falcon9_project/blob/main/jupyter-labs-eda-sql-coursera_sqllite.ipynb</a:t>
            </a:r>
            <a:endParaRPr lang="en-US" sz="1600" dirty="0">
              <a:latin typeface="Abadi" panose="020B0604020104020204"/>
            </a:endParaRPr>
          </a:p>
          <a:p>
            <a:endParaRPr lang="en-US" dirty="0">
              <a:latin typeface="Abadi" panose="020B0604020104020204"/>
            </a:endParaRPr>
          </a:p>
          <a:p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7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following map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objects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Markers: Used to specific location.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Circles: </a:t>
            </a:r>
            <a:r>
              <a:rPr lang="en-US" sz="2000" dirty="0" smtClean="0">
                <a:latin typeface="Abadi" panose="020B0604020104020204"/>
              </a:rPr>
              <a:t> used to add highlighted </a:t>
            </a:r>
            <a:r>
              <a:rPr lang="en-US" sz="2000" dirty="0">
                <a:latin typeface="Abadi" panose="020B0604020104020204"/>
              </a:rPr>
              <a:t>circle area with a text label on a specific </a:t>
            </a:r>
            <a:r>
              <a:rPr lang="en-US" sz="2000" dirty="0" smtClean="0">
                <a:latin typeface="Abadi" panose="020B0604020104020204"/>
              </a:rPr>
              <a:t>launch site coordinates.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Lines: draw a line from the different site location to the shoreline.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 smtClean="0">
                <a:latin typeface="Abadi" panose="020B0604020104020204"/>
              </a:rPr>
              <a:t>MarkerCluster</a:t>
            </a:r>
            <a:r>
              <a:rPr lang="en-US" sz="2000" dirty="0" smtClean="0">
                <a:latin typeface="Abadi" panose="020B0604020104020204"/>
              </a:rPr>
              <a:t>: used to add many markers having similar coordinates.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3"/>
              </a:rPr>
              <a:t>https://github.com/billykoech137/spacex_falcon9_project/blob/main/lab_jupyter_launch_site_location.ipynb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endParaRPr lang="en-US" dirty="0">
              <a:latin typeface="Abadi" panose="020B0604020104020204"/>
            </a:endParaRPr>
          </a:p>
          <a:p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following plots/graphs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and interactions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were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added to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 scatter plot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showing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correlation between payload mass and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 pie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chart showing Total Success Launches By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GitHub URL: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Abadi" panose="020B0604020104020204"/>
                <a:hlinkClick r:id="rId3"/>
              </a:rPr>
              <a:t>https://github.com/billykoech137/spacex_falcon9_project/blob/main/Dashboard/spacex_dash_app.py</a:t>
            </a:r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7643"/>
            <a:ext cx="11210707" cy="525058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following steps were taking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during the predictive analysis using classification models: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Features X and target Y were determined.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The data was then split 80-20. </a:t>
            </a:r>
            <a:r>
              <a:rPr lang="en-US" sz="1400" dirty="0">
                <a:latin typeface="Abadi" panose="020B0604020104020204"/>
              </a:rPr>
              <a:t>8</a:t>
            </a:r>
            <a:r>
              <a:rPr lang="en-US" sz="1400" dirty="0" smtClean="0">
                <a:latin typeface="Abadi" panose="020B0604020104020204"/>
              </a:rPr>
              <a:t>0% for training and 20% for validation.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The following models were then trained on the data and the best performing model was selected.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K Nearest Neighbor</a:t>
            </a:r>
            <a:endParaRPr lang="en-US" sz="1400" dirty="0">
              <a:latin typeface="Abadi" panose="020B0604020104020204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latin typeface="Abadi" panose="020B0604020104020204"/>
              </a:rPr>
              <a:t>Decision Tree Classifier</a:t>
            </a:r>
            <a:endParaRPr lang="en-US" sz="1400" dirty="0"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GitHub URL: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  <a:hlinkClick r:id="rId3"/>
              </a:rPr>
              <a:t>https://github.com/billykoech137/spacex_falcon9_project/blob/main/SpaceX_Machine%20Learning%20Prediction_Part_5.ipynb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237025" y="3076942"/>
            <a:ext cx="3932238" cy="15872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has the least number of flights while CCAFS has the highest number of flights.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5" y="1390032"/>
            <a:ext cx="6256562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25734" y="3122485"/>
            <a:ext cx="3932238" cy="15233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/>
              </a:rPr>
              <a:t>F</a:t>
            </a:r>
            <a:r>
              <a:rPr lang="en-US" sz="2200" dirty="0" smtClean="0">
                <a:latin typeface="Abadi" panose="020B0604020104020204"/>
              </a:rPr>
              <a:t>or </a:t>
            </a:r>
            <a:r>
              <a:rPr lang="en-US" sz="2200" dirty="0">
                <a:latin typeface="Abadi" panose="020B0604020104020204"/>
              </a:rPr>
              <a:t>the VAFB-SLC </a:t>
            </a:r>
            <a:r>
              <a:rPr lang="en-US" sz="2200" dirty="0" smtClean="0">
                <a:latin typeface="Abadi" panose="020B0604020104020204"/>
              </a:rPr>
              <a:t>launch site </a:t>
            </a:r>
            <a:r>
              <a:rPr lang="en-US" sz="2200" dirty="0">
                <a:latin typeface="Abadi" panose="020B0604020104020204"/>
              </a:rPr>
              <a:t>there are no rockets launched for </a:t>
            </a:r>
            <a:r>
              <a:rPr lang="en-US" sz="2200" dirty="0" smtClean="0">
                <a:latin typeface="Abadi" panose="020B0604020104020204"/>
              </a:rPr>
              <a:t>heavy payload </a:t>
            </a:r>
            <a:r>
              <a:rPr lang="en-US" sz="2200" dirty="0">
                <a:latin typeface="Abadi" panose="020B0604020104020204"/>
              </a:rPr>
              <a:t>mass(greater than 10000</a:t>
            </a:r>
            <a:r>
              <a:rPr lang="en-US" sz="2200" dirty="0" smtClean="0">
                <a:latin typeface="Abadi" panose="020B0604020104020204"/>
              </a:rPr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5" y="1742762"/>
            <a:ext cx="6569009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29199"/>
            <a:ext cx="9277998" cy="11118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LEO, SSO have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the lowest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1506682"/>
            <a:ext cx="11087100" cy="323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25438" y="2407423"/>
            <a:ext cx="3932238" cy="24295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 panose="020B0604020104020204"/>
              </a:rPr>
              <a:t>For the LEO </a:t>
            </a:r>
            <a:r>
              <a:rPr lang="en-US" sz="2200" dirty="0">
                <a:latin typeface="Abadi" panose="020B0604020104020204"/>
              </a:rPr>
              <a:t>orbit the Success </a:t>
            </a:r>
            <a:r>
              <a:rPr lang="en-US" sz="2200" dirty="0" smtClean="0">
                <a:latin typeface="Abadi" panose="020B0604020104020204"/>
              </a:rPr>
              <a:t>increases with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 panose="020B0604020104020204"/>
              </a:rPr>
              <a:t>There is no relation between flight number and success for the other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81" y="1518875"/>
            <a:ext cx="6538527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52137" y="187036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>
                <a:latin typeface="Abadi" panose="020B0604020104020204"/>
              </a:rPr>
              <a:t>With </a:t>
            </a:r>
            <a:r>
              <a:rPr lang="en-US" dirty="0">
                <a:latin typeface="Abadi" panose="020B0604020104020204"/>
              </a:rPr>
              <a:t>heavy payloads the successful </a:t>
            </a:r>
            <a:r>
              <a:rPr lang="en-US" dirty="0" smtClean="0">
                <a:latin typeface="Abadi" panose="020B0604020104020204"/>
              </a:rPr>
              <a:t>landing </a:t>
            </a:r>
            <a:r>
              <a:rPr lang="en-US" dirty="0">
                <a:latin typeface="Abadi" panose="020B0604020104020204"/>
              </a:rPr>
              <a:t>rate are more </a:t>
            </a:r>
            <a:r>
              <a:rPr lang="en-US" dirty="0" smtClean="0">
                <a:latin typeface="Abadi" panose="020B0604020104020204"/>
              </a:rPr>
              <a:t>for LEO, ISS and Polar.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latin typeface="Abadi" panose="020B0604020104020204"/>
              </a:rPr>
              <a:t>F</a:t>
            </a:r>
            <a:r>
              <a:rPr lang="en-US" dirty="0" smtClean="0">
                <a:latin typeface="Abadi" panose="020B0604020104020204"/>
              </a:rPr>
              <a:t>or GTO, there is no relationship between payload mass and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4" y="1710959"/>
            <a:ext cx="7132938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11138" y="3173156"/>
            <a:ext cx="3932238" cy="8916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latin typeface="Abadi" panose="020B0604020104020204"/>
              </a:rPr>
              <a:t>The </a:t>
            </a:r>
            <a:r>
              <a:rPr lang="en-US" sz="2200" dirty="0">
                <a:latin typeface="Abadi" panose="020B0604020104020204"/>
              </a:rPr>
              <a:t>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4635"/>
            <a:ext cx="5845047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4600" y="1674235"/>
            <a:ext cx="428105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CCAFS LC-40: </a:t>
            </a:r>
            <a:r>
              <a:rPr lang="en-US" sz="2200" dirty="0">
                <a:latin typeface="Abadi" panose="020B0604020104020204"/>
              </a:rPr>
              <a:t>Cape Canaveral </a:t>
            </a:r>
            <a:r>
              <a:rPr lang="en-US" sz="2200" dirty="0" smtClean="0">
                <a:latin typeface="Abadi" panose="020B0604020104020204"/>
              </a:rPr>
              <a:t>Air </a:t>
            </a:r>
            <a:r>
              <a:rPr lang="en-US" sz="2200" dirty="0">
                <a:latin typeface="Abadi" panose="020B0604020104020204"/>
              </a:rPr>
              <a:t>Force </a:t>
            </a:r>
            <a:r>
              <a:rPr lang="en-US" sz="2200" dirty="0" smtClean="0">
                <a:latin typeface="Abadi" panose="020B0604020104020204"/>
              </a:rPr>
              <a:t>Station Launch Complex 40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VAFB SLC-4E: </a:t>
            </a:r>
            <a:r>
              <a:rPr lang="en-US" sz="2200" dirty="0">
                <a:latin typeface="Abadi" panose="020B0604020104020204"/>
              </a:rPr>
              <a:t>Vandenberg Space Force </a:t>
            </a:r>
            <a:r>
              <a:rPr lang="en-US" sz="2200" dirty="0" smtClean="0">
                <a:latin typeface="Abadi" panose="020B0604020104020204"/>
              </a:rPr>
              <a:t>Base Space Launch Complex 4E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KSC LC-39A: Kennedy Space Center Launch Complex 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CCAFS SLC-40: </a:t>
            </a:r>
            <a:r>
              <a:rPr lang="en-US" sz="2200" dirty="0">
                <a:latin typeface="Abadi" panose="020B0604020104020204"/>
              </a:rPr>
              <a:t>Cape Canaveral Air Force Station </a:t>
            </a:r>
            <a:r>
              <a:rPr lang="en-US" sz="2200" dirty="0" smtClean="0">
                <a:latin typeface="Abadi" panose="020B0604020104020204"/>
              </a:rPr>
              <a:t>Space Launch </a:t>
            </a:r>
            <a:r>
              <a:rPr lang="en-US" sz="2200" dirty="0">
                <a:latin typeface="Abadi" panose="020B0604020104020204"/>
              </a:rPr>
              <a:t>Complex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" y="1641705"/>
            <a:ext cx="3064234" cy="43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16136"/>
            <a:ext cx="9745588" cy="17712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launches that happened at </a:t>
            </a:r>
            <a:r>
              <a:rPr lang="en-US" sz="2200" dirty="0">
                <a:latin typeface="Abadi" panose="020B0604020104020204"/>
              </a:rPr>
              <a:t>Cape Canaveral Air Force Station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41014"/>
            <a:ext cx="11076709" cy="20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54191" y="1825625"/>
            <a:ext cx="296140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2" y="1825625"/>
            <a:ext cx="5409209" cy="323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46473" y="1825625"/>
            <a:ext cx="236912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2" y="1971098"/>
            <a:ext cx="5358995" cy="27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66955" y="3380092"/>
            <a:ext cx="5691017" cy="9812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ates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1564497"/>
            <a:ext cx="1891145" cy="46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58100" y="1825625"/>
            <a:ext cx="285749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92" y="1823588"/>
            <a:ext cx="3094126" cy="34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93520"/>
            <a:ext cx="10515600" cy="45320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success is mainly attributed to it’s ability to reuse first stage parts of it’s rockets. Som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of it’s attempts to land the first stage have been both a success and a failure. In this project we use machine learning to try and determine whether the success of landing can be predicted using rocket launch conditions and some other features.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for this project was collected through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and by scraping Wikipedia. The data was cleaned and features to be used in the models selected.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 were trained and the best model had an accuracy of 0.833. The models did a good job in predicting rockets that successfully landed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bad job in predicting rockets that failed to land.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07382" y="2695678"/>
            <a:ext cx="4178229" cy="12396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6" y="2043834"/>
            <a:ext cx="5555933" cy="2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7672" y="2557375"/>
            <a:ext cx="3221181" cy="158859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11" y="1435157"/>
            <a:ext cx="2460997" cy="50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573" y="4119371"/>
            <a:ext cx="8988135" cy="11637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ailed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63" y="1830119"/>
            <a:ext cx="7501153" cy="18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8546" y="2936322"/>
            <a:ext cx="3806272" cy="17241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ount ranking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55" y="1654795"/>
            <a:ext cx="3609163" cy="42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953939"/>
            <a:ext cx="9745589" cy="127245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sites’ location markers on a global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 the different coordinates of the launch site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locations on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global map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.</a:t>
            </a:r>
          </a:p>
          <a:p>
            <a:endParaRPr lang="en-US" dirty="0">
              <a:latin typeface="Abadi" panose="020B0604020104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Map Showing Locations of the Launch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31" y="1424776"/>
            <a:ext cx="8722968" cy="36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29348" y="2027140"/>
            <a:ext cx="3356263" cy="15294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Color-labeled 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on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Color-labeled Launch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629340"/>
            <a:ext cx="6444963" cy="43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86891" y="1557482"/>
            <a:ext cx="3361892" cy="44669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of </a:t>
            </a:r>
            <a:r>
              <a:rPr lang="en-US" sz="2200" dirty="0" smtClean="0">
                <a:latin typeface="Abadi" panose="020B0604020104020204"/>
              </a:rPr>
              <a:t>Cape </a:t>
            </a:r>
            <a:r>
              <a:rPr lang="en-US" sz="2200" dirty="0">
                <a:latin typeface="Abadi" panose="020B0604020104020204"/>
              </a:rPr>
              <a:t>Canaveral Air Force </a:t>
            </a:r>
            <a:r>
              <a:rPr lang="en-US" sz="2200" dirty="0" smtClean="0">
                <a:latin typeface="Abadi" panose="020B0604020104020204"/>
              </a:rPr>
              <a:t>Stations to the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Distance to the Coastline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4" r="15316"/>
          <a:stretch/>
        </p:blipFill>
        <p:spPr>
          <a:xfrm>
            <a:off x="1084721" y="1557482"/>
            <a:ext cx="6192981" cy="437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60398"/>
            <a:ext cx="9745589" cy="7651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showing 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count for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Success Count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39097"/>
            <a:ext cx="10818251" cy="341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13164"/>
            <a:ext cx="10530113" cy="4612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 has gained worldwide attention for a series of historic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milestones. It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is the only private company ever to return a spacecraft from low-earth orbit, which it first accomplished in December 2010. </a:t>
            </a: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  <a:p>
            <a:pPr marL="0" indent="0">
              <a:buNone/>
            </a:pPr>
            <a:r>
              <a:rPr lang="en-US" sz="2200" dirty="0" err="1" smtClean="0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advertises Falcon 9 rocket launches on its website with a cost of 62 million dollars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whereas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other providers cost upward of 165 million dollars each, much of the savings is because Space X can reuse the first stage.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Therefore if we can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determine if the first stage will land, we can determine the cost of a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launch. This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information can be used if an alternate company wants to bid against </a:t>
            </a:r>
            <a:r>
              <a:rPr lang="en-US" sz="22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 for a rocket launch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2200" dirty="0">
              <a:solidFill>
                <a:schemeClr val="tx1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389" y="5158105"/>
            <a:ext cx="10551583" cy="73469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ie chart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howing the success ratio for the </a:t>
            </a:r>
            <a:r>
              <a:rPr lang="en-US" sz="2200" dirty="0" smtClean="0">
                <a:latin typeface="Abadi" panose="020B0604020104020204"/>
              </a:rPr>
              <a:t>Cape </a:t>
            </a:r>
            <a:r>
              <a:rPr lang="en-US" sz="2200" dirty="0">
                <a:latin typeface="Abadi" panose="020B0604020104020204"/>
              </a:rPr>
              <a:t>Canaveral Air Force </a:t>
            </a:r>
            <a:r>
              <a:rPr lang="en-US" sz="2200" dirty="0" smtClean="0">
                <a:latin typeface="Abadi" panose="020B0604020104020204"/>
              </a:rPr>
              <a:t>Station Space Launch Complex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Pie chart Showing Success Launches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6" y="1494466"/>
            <a:ext cx="10781909" cy="325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949" y="5229918"/>
            <a:ext cx="10414662" cy="7854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sites, with different payload selected in the range slider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1412239"/>
            <a:ext cx="5173589" cy="3413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1412239"/>
            <a:ext cx="5088010" cy="34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41360" y="2870837"/>
            <a:ext cx="3116612" cy="1412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models have the same classification accuracy of 83.33%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95305"/>
            <a:ext cx="7067534" cy="453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76161" y="1808480"/>
            <a:ext cx="3776050" cy="387096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Positives: 12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Positives: 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Negatives: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Negative: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did a good job predicting rockets that landed.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86212"/>
            <a:ext cx="5671429" cy="47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841349" cy="13761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models did well predicting the rockets that landed. More tuning of the models should be done to improve it’s accuracy of predicting rockets that did not land.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46" y="1896669"/>
            <a:ext cx="5332993" cy="29262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9103" y="5471964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showing model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34" y="2912668"/>
            <a:ext cx="4761395" cy="1910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4589" y="5471964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4163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rgbClr val="0B49CB"/>
                </a:solidFill>
                <a:latin typeface="Abadi"/>
              </a:rPr>
              <a:t>Methodology Outline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nteractive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 analytics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using: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redictive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 using 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data for the project was collected using two main methods:</a:t>
            </a:r>
          </a:p>
          <a:p>
            <a:pPr marL="0" indent="0">
              <a:buNone/>
            </a:pPr>
            <a:endParaRPr lang="en-US" sz="24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Using the </a:t>
            </a:r>
            <a:r>
              <a:rPr lang="en-US" dirty="0" err="1" smtClean="0"/>
              <a:t>spaceX</a:t>
            </a:r>
            <a:r>
              <a:rPr lang="en-US" dirty="0" smtClean="0"/>
              <a:t> API. The rocket launch data from </a:t>
            </a:r>
            <a:r>
              <a:rPr lang="en-US" dirty="0" err="1" smtClean="0"/>
              <a:t>SpaceX</a:t>
            </a:r>
            <a:r>
              <a:rPr lang="en-US" dirty="0" smtClean="0"/>
              <a:t> was requested from the following </a:t>
            </a:r>
            <a:r>
              <a:rPr lang="en-US" dirty="0" err="1" smtClean="0"/>
              <a:t>url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api.spacexdata.com/v4/launches/past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By performing web scraping to collect Falcon 9 history records from a Wikipedia page titled </a:t>
            </a:r>
            <a:r>
              <a:rPr lang="en-US" i="1" dirty="0" smtClean="0"/>
              <a:t>List of Falcon 9 and Falcon Heavy Launches. </a:t>
            </a:r>
            <a:r>
              <a:rPr lang="en-US" dirty="0">
                <a:hlinkClick r:id="rId4"/>
              </a:rPr>
              <a:t>https://en.wikipedia.org/wiki/List_of_Falcon_9_and_Falcon_Heavy_launches</a:t>
            </a:r>
            <a:endParaRPr lang="en-US" i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19316"/>
            <a:ext cx="11056071" cy="1406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smtClean="0"/>
              <a:t>GitHub link:</a:t>
            </a:r>
          </a:p>
          <a:p>
            <a:pPr marL="0" indent="0">
              <a:buNone/>
            </a:pPr>
            <a:r>
              <a:rPr lang="en-US" sz="2200" dirty="0" smtClean="0">
                <a:hlinkClick r:id="rId4"/>
              </a:rPr>
              <a:t>https</a:t>
            </a:r>
            <a:r>
              <a:rPr lang="en-US" sz="2200" dirty="0">
                <a:hlinkClick r:id="rId4"/>
              </a:rPr>
              <a:t>://github.com/billykoech137/spacex_falcon9_project/blob/main/jupyter-labs-spacex-data-collection-api.ipynb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5573" y="2642146"/>
            <a:ext cx="1724891" cy="646331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25691" y="2642145"/>
            <a:ext cx="1724891" cy="646331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SpaceX</a:t>
            </a:r>
            <a:r>
              <a:rPr lang="en-US" dirty="0" smtClean="0"/>
              <a:t> rocket launch data.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70464" y="2774373"/>
            <a:ext cx="5455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670464" y="3179618"/>
            <a:ext cx="5455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79568" y="1747664"/>
            <a:ext cx="5237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made to collect rocket launch data.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requests.get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="https://api.spacexdata.com/v4/launches/past"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9568" y="3291331"/>
            <a:ext cx="5237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 received having the rocket launch data.</a:t>
            </a:r>
          </a:p>
          <a:p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rgbClr val="FF0000"/>
                </a:solidFill>
              </a:rPr>
              <a:t>esponse.status_code</a:t>
            </a:r>
            <a:r>
              <a:rPr lang="en-US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--&gt; </a:t>
            </a:r>
            <a:r>
              <a:rPr lang="en-US" dirty="0" smtClean="0">
                <a:solidFill>
                  <a:srgbClr val="FF0000"/>
                </a:solidFill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14960"/>
            <a:ext cx="10954398" cy="83151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link: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https://github.com/billykoech137/spacex_falcon9_project/blob/main/jupyter-labs-webscraping.ipynb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411" y="2686404"/>
            <a:ext cx="1914307" cy="1477328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Wikipedia: </a:t>
            </a:r>
          </a:p>
          <a:p>
            <a:r>
              <a:rPr lang="en-US" i="1" dirty="0" smtClean="0">
                <a:hlinkClick r:id="rId4"/>
              </a:rPr>
              <a:t>List </a:t>
            </a:r>
            <a:r>
              <a:rPr lang="en-US" i="1" dirty="0">
                <a:hlinkClick r:id="rId4"/>
              </a:rPr>
              <a:t>of Falcon 9 and Falcon Heavy Launches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14772" y="2957546"/>
            <a:ext cx="1914307" cy="923330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Structured Data in a pandas Data Frame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836718" y="3425068"/>
            <a:ext cx="587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49418" y="1342940"/>
            <a:ext cx="5652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Beautiful Soup to extract the relevant tables form the Wikipedia page: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response = </a:t>
            </a:r>
            <a:r>
              <a:rPr lang="en-US" dirty="0" err="1">
                <a:solidFill>
                  <a:srgbClr val="FF0000"/>
                </a:solidFill>
              </a:rPr>
              <a:t>requests.get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static_url</a:t>
            </a:r>
            <a:r>
              <a:rPr lang="en-US" dirty="0">
                <a:solidFill>
                  <a:srgbClr val="FF0000"/>
                </a:solidFill>
              </a:rPr>
              <a:t>).</a:t>
            </a:r>
            <a:r>
              <a:rPr lang="en-US" dirty="0" smtClean="0">
                <a:solidFill>
                  <a:srgbClr val="FF0000"/>
                </a:solidFill>
              </a:rPr>
              <a:t>text</a:t>
            </a:r>
          </a:p>
          <a:p>
            <a:r>
              <a:rPr lang="en-US" dirty="0">
                <a:solidFill>
                  <a:srgbClr val="FF0000"/>
                </a:solidFill>
              </a:rPr>
              <a:t>soup = </a:t>
            </a:r>
            <a:r>
              <a:rPr lang="en-US" dirty="0" err="1">
                <a:solidFill>
                  <a:srgbClr val="FF0000"/>
                </a:solidFill>
              </a:rPr>
              <a:t>BeautifulSoup</a:t>
            </a:r>
            <a:r>
              <a:rPr lang="en-US" dirty="0">
                <a:solidFill>
                  <a:srgbClr val="FF0000"/>
                </a:solidFill>
              </a:rPr>
              <a:t>(response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dirty="0" err="1">
                <a:solidFill>
                  <a:srgbClr val="FF0000"/>
                </a:solidFill>
              </a:rPr>
              <a:t>soup.find_all</a:t>
            </a:r>
            <a:r>
              <a:rPr lang="en-US" dirty="0">
                <a:solidFill>
                  <a:srgbClr val="FF0000"/>
                </a:solidFill>
              </a:rPr>
              <a:t>('table',"</a:t>
            </a:r>
            <a:r>
              <a:rPr lang="en-US" dirty="0" err="1">
                <a:solidFill>
                  <a:srgbClr val="FF0000"/>
                </a:solidFill>
              </a:rPr>
              <a:t>wikitable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plainrowheaders</a:t>
            </a:r>
            <a:r>
              <a:rPr lang="en-US" dirty="0">
                <a:solidFill>
                  <a:srgbClr val="FF0000"/>
                </a:solidFill>
              </a:rPr>
              <a:t> collapsible</a:t>
            </a:r>
            <a:r>
              <a:rPr lang="en-US" dirty="0" smtClean="0">
                <a:solidFill>
                  <a:srgbClr val="FF0000"/>
                </a:solidFill>
              </a:rPr>
              <a:t>")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df</a:t>
            </a:r>
            <a:r>
              <a:rPr lang="en-US" dirty="0" smtClean="0">
                <a:solidFill>
                  <a:srgbClr val="FF0000"/>
                </a:solidFill>
              </a:rPr>
              <a:t>=</a:t>
            </a:r>
            <a:r>
              <a:rPr lang="en-US" dirty="0" err="1" smtClean="0">
                <a:solidFill>
                  <a:srgbClr val="FF0000"/>
                </a:solidFill>
              </a:rPr>
              <a:t>pd.DataFrame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launch_data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f80a141d-92ca-4d3d-9308-f7e7b1d44ce8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</TotalTime>
  <Words>1586</Words>
  <Application>Microsoft Office PowerPoint</Application>
  <PresentationFormat>Widescreen</PresentationFormat>
  <Paragraphs>240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Billy Koech</cp:lastModifiedBy>
  <cp:revision>239</cp:revision>
  <dcterms:created xsi:type="dcterms:W3CDTF">2021-04-29T18:58:34Z</dcterms:created>
  <dcterms:modified xsi:type="dcterms:W3CDTF">2023-03-29T06:02:21Z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